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71" r:id="rId3"/>
    <p:sldId id="260" r:id="rId4"/>
    <p:sldId id="258" r:id="rId5"/>
    <p:sldId id="259" r:id="rId6"/>
    <p:sldId id="257" r:id="rId7"/>
    <p:sldId id="262" r:id="rId8"/>
    <p:sldId id="261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77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plotArea>
      <c:layout>
        <c:manualLayout>
          <c:layoutTarget val="inner"/>
          <c:xMode val="edge"/>
          <c:yMode val="edge"/>
          <c:x val="8.2316057357351924E-2"/>
          <c:y val="5.9906081511287533E-2"/>
          <c:w val="0.69461846420887885"/>
          <c:h val="0.546224146944918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контрольна1</c:v>
                </c:pt>
                <c:pt idx="1">
                  <c:v>контрольна2</c:v>
                </c:pt>
                <c:pt idx="2">
                  <c:v>контрольна3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середній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контрольна1</c:v>
                </c:pt>
                <c:pt idx="1">
                  <c:v>контрольна2</c:v>
                </c:pt>
                <c:pt idx="2">
                  <c:v>контрольна3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</c:v>
                </c:pt>
                <c:pt idx="1">
                  <c:v>33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контрольна1</c:v>
                </c:pt>
                <c:pt idx="1">
                  <c:v>контрольна2</c:v>
                </c:pt>
                <c:pt idx="2">
                  <c:v>контрольна3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38</c:v>
                </c:pt>
                <c:pt idx="1">
                  <c:v>38</c:v>
                </c:pt>
                <c:pt idx="2">
                  <c:v>41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контрольна1</c:v>
                </c:pt>
                <c:pt idx="1">
                  <c:v>контрольна2</c:v>
                </c:pt>
                <c:pt idx="2">
                  <c:v>контрольна3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26</c:v>
                </c:pt>
                <c:pt idx="1">
                  <c:v>29</c:v>
                </c:pt>
                <c:pt idx="2">
                  <c:v>29</c:v>
                </c:pt>
              </c:numCache>
            </c:numRef>
          </c:val>
        </c:ser>
        <c:shape val="cone"/>
        <c:axId val="82667392"/>
        <c:axId val="82668928"/>
        <c:axId val="0"/>
      </c:bar3DChart>
      <c:catAx>
        <c:axId val="82667392"/>
        <c:scaling>
          <c:orientation val="minMax"/>
        </c:scaling>
        <c:axPos val="b"/>
        <c:tickLblPos val="nextTo"/>
        <c:crossAx val="82668928"/>
        <c:crosses val="autoZero"/>
        <c:auto val="1"/>
        <c:lblAlgn val="ctr"/>
        <c:lblOffset val="100"/>
      </c:catAx>
      <c:valAx>
        <c:axId val="82668928"/>
        <c:scaling>
          <c:orientation val="minMax"/>
        </c:scaling>
        <c:axPos val="l"/>
        <c:majorGridlines/>
        <c:numFmt formatCode="General" sourceLinked="1"/>
        <c:tickLblPos val="nextTo"/>
        <c:crossAx val="826673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2427476610124511E-2"/>
          <c:y val="0.17926554627683344"/>
          <c:w val="0.78464058398950154"/>
          <c:h val="0.820734251968504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к.р.2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якість 62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0826948620559863"/>
          <c:y val="0.7998926047327829"/>
          <c:w val="0.85222461746160671"/>
          <c:h val="0.17792674500511221"/>
        </c:manualLayout>
      </c:layout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>
        <c:manualLayout>
          <c:xMode val="edge"/>
          <c:yMode val="edge"/>
          <c:x val="0.42482592297816701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928385453120188"/>
          <c:w val="0.8625087488451525"/>
          <c:h val="0.69595021454003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к.р.1</c:v>
                </c:pt>
              </c:strCache>
            </c:strRef>
          </c:tx>
          <c:explosion val="19"/>
          <c:cat>
            <c:strRef>
              <c:f>Лист1!$A$2:$A$3</c:f>
              <c:strCache>
                <c:ptCount val="1"/>
                <c:pt idx="0">
                  <c:v>якість 54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977862819543722"/>
          <c:y val="0.80541168565749321"/>
          <c:w val="0.45392382564475853"/>
          <c:h val="0.19458831434250684"/>
        </c:manualLayout>
      </c:layout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333240012318373"/>
          <c:y val="0.38150195653625246"/>
          <c:w val="0.61240435493284118"/>
          <c:h val="0.51096069483418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к.р.3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якість 66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125885383129433"/>
          <c:y val="0.41860519865923151"/>
          <c:w val="0.33822846922667765"/>
          <c:h val="0.21422390426281915"/>
        </c:manualLayout>
      </c:layout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контрольна1</c:v>
                </c:pt>
                <c:pt idx="1">
                  <c:v>контрольна2</c:v>
                </c:pt>
                <c:pt idx="2">
                  <c:v>контрольна3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контрольна1</c:v>
                </c:pt>
                <c:pt idx="1">
                  <c:v>контрольна2</c:v>
                </c:pt>
                <c:pt idx="2">
                  <c:v>контрольна3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</c:v>
                </c:pt>
                <c:pt idx="1">
                  <c:v>54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контрольна1</c:v>
                </c:pt>
                <c:pt idx="1">
                  <c:v>контрольна2</c:v>
                </c:pt>
                <c:pt idx="2">
                  <c:v>контрольна3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42</c:v>
                </c:pt>
                <c:pt idx="1">
                  <c:v>38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контрольна1</c:v>
                </c:pt>
                <c:pt idx="1">
                  <c:v>контрольна2</c:v>
                </c:pt>
                <c:pt idx="2">
                  <c:v>контрольна3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8</c:v>
                </c:pt>
                <c:pt idx="2">
                  <c:v>27</c:v>
                </c:pt>
              </c:numCache>
            </c:numRef>
          </c:val>
        </c:ser>
        <c:shape val="cylinder"/>
        <c:axId val="82769408"/>
        <c:axId val="82770944"/>
        <c:axId val="0"/>
      </c:bar3DChart>
      <c:catAx>
        <c:axId val="82769408"/>
        <c:scaling>
          <c:orientation val="minMax"/>
        </c:scaling>
        <c:axPos val="b"/>
        <c:tickLblPos val="nextTo"/>
        <c:crossAx val="82770944"/>
        <c:crosses val="autoZero"/>
        <c:auto val="1"/>
        <c:lblAlgn val="ctr"/>
        <c:lblOffset val="100"/>
      </c:catAx>
      <c:valAx>
        <c:axId val="82770944"/>
        <c:scaling>
          <c:orientation val="minMax"/>
        </c:scaling>
        <c:axPos val="l"/>
        <c:majorGridlines/>
        <c:numFmt formatCode="General" sourceLinked="1"/>
        <c:tickLblPos val="nextTo"/>
        <c:crossAx val="827694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uk-UA"/>
        </a:p>
      </c:txPr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layout>
        <c:manualLayout>
          <c:xMode val="edge"/>
          <c:yMode val="edge"/>
          <c:x val="0.1829926339381098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41983030910969016"/>
          <c:w val="0.53511472432174456"/>
          <c:h val="0.56500379147485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к.р.1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якість 41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2865263986160819"/>
          <c:y val="0.21879855028331571"/>
          <c:w val="0.422222402317532"/>
          <c:h val="0.37930511520709825"/>
        </c:manualLayout>
      </c:layout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>
        <c:manualLayout>
          <c:xMode val="edge"/>
          <c:yMode val="edge"/>
          <c:x val="0.22407442217627274"/>
          <c:y val="4.444413337439457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49213023880847728"/>
          <c:w val="0.63153845914561502"/>
          <c:h val="0.490092107841764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к.р.2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якість 46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0221936418678447"/>
          <c:y val="0.2568322648077121"/>
          <c:w val="0.40798814556478552"/>
          <c:h val="0.40015118004423417"/>
        </c:manualLayout>
      </c:layout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36410315219568296"/>
          <c:y val="0.48143644350960235"/>
          <c:w val="0.52170445661935272"/>
          <c:h val="0.501172204511344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к.р.3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якість 50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35028116797900272"/>
          <c:y val="0.24670608069415118"/>
          <c:w val="0.46221883202099739"/>
          <c:h val="0.34196975458239609"/>
        </c:manualLayout>
      </c:layout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C1CED-9096-4423-9E0C-C40F0F4ABA69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20D7-80E0-4D39-B2C6-E13AAF483F5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55D94D-74BC-4A8B-BF34-C41DFADDE370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1084B9-8362-478E-BDE7-9CBE2CC5F25D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071834" cy="228601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215370" cy="2500330"/>
          </a:xfrm>
        </p:spPr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Презентація </a:t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rgbClr val="FF0000"/>
                </a:solidFill>
              </a:rPr>
              <a:t> роботи</a:t>
            </a:r>
            <a:endParaRPr lang="uk-UA" i="1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854696" cy="2786082"/>
          </a:xfrm>
        </p:spPr>
        <p:txBody>
          <a:bodyPr/>
          <a:lstStyle/>
          <a:p>
            <a:r>
              <a:rPr lang="uk-UA" sz="3200" dirty="0" smtClean="0">
                <a:solidFill>
                  <a:schemeClr val="bg1"/>
                </a:solidFill>
              </a:rPr>
              <a:t>вчителя фізики і математики </a:t>
            </a:r>
          </a:p>
          <a:p>
            <a:r>
              <a:rPr lang="uk-UA" sz="3200" dirty="0" smtClean="0">
                <a:solidFill>
                  <a:schemeClr val="bg1"/>
                </a:solidFill>
              </a:rPr>
              <a:t>загальноосвітньої школи  </a:t>
            </a:r>
            <a:r>
              <a:rPr lang="en-US" sz="3200" dirty="0" smtClean="0">
                <a:solidFill>
                  <a:schemeClr val="bg1"/>
                </a:solidFill>
              </a:rPr>
              <a:t>I-III</a:t>
            </a:r>
            <a:r>
              <a:rPr lang="uk-UA" sz="3200" dirty="0" smtClean="0">
                <a:solidFill>
                  <a:schemeClr val="bg1"/>
                </a:solidFill>
              </a:rPr>
              <a:t> ступенів </a:t>
            </a:r>
          </a:p>
          <a:p>
            <a:r>
              <a:rPr lang="uk-UA" sz="3200" dirty="0" smtClean="0">
                <a:solidFill>
                  <a:schemeClr val="bg1"/>
                </a:solidFill>
              </a:rPr>
              <a:t>села Городниця</a:t>
            </a:r>
          </a:p>
          <a:p>
            <a:r>
              <a:rPr lang="uk-UA" sz="3600" b="1" i="1" dirty="0" err="1" smtClean="0">
                <a:solidFill>
                  <a:srgbClr val="FF0000"/>
                </a:solidFill>
              </a:rPr>
              <a:t>Сталеної</a:t>
            </a:r>
            <a:r>
              <a:rPr lang="uk-UA" sz="3600" b="1" i="1" dirty="0" smtClean="0">
                <a:solidFill>
                  <a:srgbClr val="FF0000"/>
                </a:solidFill>
              </a:rPr>
              <a:t>  Людмили Дмитрівни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uk-UA" sz="3600" b="1" i="1" dirty="0" smtClean="0">
                <a:solidFill>
                  <a:srgbClr val="FF0000"/>
                </a:solidFill>
              </a:rPr>
              <a:t> 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-428660" y="0"/>
            <a:ext cx="10001320" cy="6858000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-</a:t>
            </a:r>
          </a:p>
          <a:p>
            <a:pPr algn="ctr"/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</a:rPr>
              <a:t>     - </a:t>
            </a:r>
            <a:r>
              <a:rPr lang="ru-RU" sz="2000" u="sng" dirty="0" err="1" smtClean="0">
                <a:solidFill>
                  <a:schemeClr val="tx1"/>
                </a:solidFill>
              </a:rPr>
              <a:t>розвивати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інтелектуально-творчий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потенціал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учня</a:t>
            </a:r>
            <a:r>
              <a:rPr lang="ru-RU" sz="2000" u="sng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     - </a:t>
            </a:r>
            <a:r>
              <a:rPr lang="ru-RU" sz="2000" u="sng" dirty="0" err="1" smtClean="0">
                <a:solidFill>
                  <a:schemeClr val="tx1"/>
                </a:solidFill>
              </a:rPr>
              <a:t>вчити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учнів</a:t>
            </a:r>
            <a:r>
              <a:rPr lang="ru-RU" sz="2000" u="sng" dirty="0" smtClean="0">
                <a:solidFill>
                  <a:schemeClr val="tx1"/>
                </a:solidFill>
              </a:rPr>
              <a:t> критично </a:t>
            </a:r>
            <a:r>
              <a:rPr lang="ru-RU" sz="2000" u="sng" dirty="0" err="1" smtClean="0">
                <a:solidFill>
                  <a:schemeClr val="tx1"/>
                </a:solidFill>
              </a:rPr>
              <a:t>мислити</a:t>
            </a:r>
            <a:r>
              <a:rPr lang="ru-RU" sz="2000" u="sng" dirty="0" smtClean="0">
                <a:solidFill>
                  <a:schemeClr val="tx1"/>
                </a:solidFill>
              </a:rPr>
              <a:t> (</a:t>
            </a:r>
            <a:r>
              <a:rPr lang="ru-RU" sz="2000" u="sng" dirty="0" err="1" smtClean="0">
                <a:solidFill>
                  <a:schemeClr val="tx1"/>
                </a:solidFill>
              </a:rPr>
              <a:t>аналізувати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інформацію</a:t>
            </a:r>
            <a:r>
              <a:rPr lang="ru-RU" sz="2000" u="sng" dirty="0" smtClean="0">
                <a:solidFill>
                  <a:schemeClr val="tx1"/>
                </a:solidFill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</a:rPr>
              <a:t>ставити</a:t>
            </a:r>
            <a:r>
              <a:rPr lang="ru-RU" sz="2000" u="sng" dirty="0" smtClean="0">
                <a:solidFill>
                  <a:schemeClr val="tx1"/>
                </a:solidFill>
              </a:rPr>
              <a:t>  </a:t>
            </a:r>
            <a:r>
              <a:rPr lang="ru-RU" sz="2000" u="sng" dirty="0" err="1" smtClean="0">
                <a:solidFill>
                  <a:schemeClr val="tx1"/>
                </a:solidFill>
              </a:rPr>
              <a:t>під</a:t>
            </a:r>
            <a:r>
              <a:rPr lang="ru-RU" sz="2000" u="sng" dirty="0" smtClean="0">
                <a:solidFill>
                  <a:schemeClr val="tx1"/>
                </a:solidFill>
              </a:rPr>
              <a:t>   </a:t>
            </a:r>
            <a:r>
              <a:rPr lang="ru-RU" sz="2000" u="sng" dirty="0" err="1" smtClean="0">
                <a:solidFill>
                  <a:schemeClr val="tx1"/>
                </a:solidFill>
              </a:rPr>
              <a:t>сумнів</a:t>
            </a:r>
            <a:r>
              <a:rPr lang="ru-RU" sz="2000" u="sng" dirty="0" smtClean="0">
                <a:solidFill>
                  <a:schemeClr val="tx1"/>
                </a:solidFill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</a:rPr>
              <a:t>виховувати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толерантне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ставлення</a:t>
            </a:r>
            <a:r>
              <a:rPr lang="ru-RU" sz="2000" u="sng" dirty="0" smtClean="0">
                <a:solidFill>
                  <a:schemeClr val="tx1"/>
                </a:solidFill>
              </a:rPr>
              <a:t>  до </a:t>
            </a:r>
            <a:r>
              <a:rPr lang="ru-RU" sz="2000" u="sng" dirty="0" err="1" smtClean="0">
                <a:solidFill>
                  <a:schemeClr val="tx1"/>
                </a:solidFill>
              </a:rPr>
              <a:t>різних</a:t>
            </a:r>
            <a:r>
              <a:rPr lang="ru-RU" sz="2000" u="sng" dirty="0" smtClean="0">
                <a:solidFill>
                  <a:schemeClr val="tx1"/>
                </a:solidFill>
              </a:rPr>
              <a:t> думок);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      - не </a:t>
            </a:r>
            <a:r>
              <a:rPr lang="ru-RU" sz="2000" u="sng" dirty="0" err="1" smtClean="0">
                <a:solidFill>
                  <a:schemeClr val="tx1"/>
                </a:solidFill>
              </a:rPr>
              <a:t>примушувати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здібних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учнів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учитися</a:t>
            </a:r>
            <a:r>
              <a:rPr lang="ru-RU" sz="2000" u="sng" dirty="0" smtClean="0">
                <a:solidFill>
                  <a:schemeClr val="tx1"/>
                </a:solidFill>
              </a:rPr>
              <a:t> як </a:t>
            </a:r>
            <a:r>
              <a:rPr lang="ru-RU" sz="2000" u="sng" dirty="0" err="1" smtClean="0">
                <a:solidFill>
                  <a:schemeClr val="tx1"/>
                </a:solidFill>
              </a:rPr>
              <a:t>усі</a:t>
            </a:r>
            <a:r>
              <a:rPr lang="ru-RU" sz="2000" u="sng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       - </a:t>
            </a:r>
            <a:r>
              <a:rPr lang="ru-RU" sz="2000" u="sng" dirty="0" err="1" smtClean="0">
                <a:solidFill>
                  <a:schemeClr val="tx1"/>
                </a:solidFill>
              </a:rPr>
              <a:t>організовувати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пошукову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працю</a:t>
            </a:r>
            <a:r>
              <a:rPr lang="ru-RU" sz="2000" u="sng" dirty="0" smtClean="0">
                <a:solidFill>
                  <a:schemeClr val="tx1"/>
                </a:solidFill>
              </a:rPr>
              <a:t> на уроках </a:t>
            </a:r>
            <a:r>
              <a:rPr lang="ru-RU" sz="2000" u="sng" dirty="0" err="1" smtClean="0">
                <a:solidFill>
                  <a:schemeClr val="tx1"/>
                </a:solidFill>
              </a:rPr>
              <a:t>і</a:t>
            </a:r>
            <a:r>
              <a:rPr lang="ru-RU" sz="2000" u="sng" dirty="0" smtClean="0">
                <a:solidFill>
                  <a:schemeClr val="tx1"/>
                </a:solidFill>
              </a:rPr>
              <a:t> в </a:t>
            </a:r>
            <a:r>
              <a:rPr lang="ru-RU" sz="2000" u="sng" dirty="0" err="1" smtClean="0">
                <a:solidFill>
                  <a:schemeClr val="tx1"/>
                </a:solidFill>
              </a:rPr>
              <a:t>позаурочний</a:t>
            </a:r>
            <a:r>
              <a:rPr lang="ru-RU" sz="2000" u="sng" dirty="0" smtClean="0">
                <a:solidFill>
                  <a:schemeClr val="tx1"/>
                </a:solidFill>
              </a:rPr>
              <a:t> час;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      - </a:t>
            </a:r>
            <a:r>
              <a:rPr lang="ru-RU" sz="2000" u="sng" dirty="0" err="1" smtClean="0">
                <a:solidFill>
                  <a:schemeClr val="tx1"/>
                </a:solidFill>
              </a:rPr>
              <a:t>вчити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дитину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працювати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з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додатковою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літературою</a:t>
            </a:r>
            <a:r>
              <a:rPr lang="ru-RU" sz="2000" u="sng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      - </a:t>
            </a:r>
            <a:r>
              <a:rPr lang="ru-RU" sz="2000" u="sng" dirty="0" err="1" smtClean="0">
                <a:solidFill>
                  <a:schemeClr val="tx1"/>
                </a:solidFill>
              </a:rPr>
              <a:t>уникати</a:t>
            </a:r>
            <a:r>
              <a:rPr lang="ru-RU" sz="2000" u="sng" dirty="0" smtClean="0">
                <a:solidFill>
                  <a:schemeClr val="tx1"/>
                </a:solidFill>
              </a:rPr>
              <a:t> стандарту в </a:t>
            </a:r>
            <a:r>
              <a:rPr lang="ru-RU" sz="2000" u="sng" dirty="0" err="1" smtClean="0">
                <a:solidFill>
                  <a:schemeClr val="tx1"/>
                </a:solidFill>
              </a:rPr>
              <a:t>роботі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з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учнями</a:t>
            </a:r>
            <a:r>
              <a:rPr lang="ru-RU" sz="2000" u="sng" dirty="0" smtClean="0">
                <a:solidFill>
                  <a:schemeClr val="tx1"/>
                </a:solidFill>
              </a:rPr>
              <a:t>, особливо </a:t>
            </a:r>
            <a:r>
              <a:rPr lang="ru-RU" sz="2000" u="sng" dirty="0" err="1" smtClean="0">
                <a:solidFill>
                  <a:schemeClr val="tx1"/>
                </a:solidFill>
              </a:rPr>
              <a:t>з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обдарованими</a:t>
            </a:r>
            <a:r>
              <a:rPr lang="ru-RU" sz="2000" u="sng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        широко </a:t>
            </a:r>
            <a:r>
              <a:rPr lang="ru-RU" sz="2000" u="sng" dirty="0" err="1" smtClean="0">
                <a:solidFill>
                  <a:schemeClr val="tx1"/>
                </a:solidFill>
              </a:rPr>
              <a:t>використовувати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міжпредметні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зв’язки</a:t>
            </a:r>
            <a:r>
              <a:rPr lang="ru-RU" sz="2000" u="sng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      - </a:t>
            </a:r>
            <a:r>
              <a:rPr lang="ru-RU" sz="2000" u="sng" dirty="0" err="1" smtClean="0">
                <a:solidFill>
                  <a:schemeClr val="tx1"/>
                </a:solidFill>
              </a:rPr>
              <a:t>практикувати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нестандартні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форми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проведення</a:t>
            </a:r>
            <a:r>
              <a:rPr lang="ru-RU" sz="2000" u="sng" dirty="0" smtClean="0">
                <a:solidFill>
                  <a:schemeClr val="tx1"/>
                </a:solidFill>
              </a:rPr>
              <a:t> уроку, </a:t>
            </a:r>
            <a:r>
              <a:rPr lang="ru-RU" sz="2000" u="sng" dirty="0" err="1" smtClean="0">
                <a:solidFill>
                  <a:schemeClr val="tx1"/>
                </a:solidFill>
              </a:rPr>
              <a:t>елементи</a:t>
            </a:r>
            <a:r>
              <a:rPr lang="ru-RU" sz="2000" u="sng" dirty="0" smtClean="0">
                <a:solidFill>
                  <a:schemeClr val="tx1"/>
                </a:solidFill>
              </a:rPr>
              <a:t>             </a:t>
            </a:r>
            <a:r>
              <a:rPr lang="ru-RU" sz="2000" u="sng" dirty="0" err="1" smtClean="0">
                <a:solidFill>
                  <a:schemeClr val="tx1"/>
                </a:solidFill>
              </a:rPr>
              <a:t>інтерактивного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навчання</a:t>
            </a:r>
            <a:r>
              <a:rPr lang="ru-RU" sz="2000" u="sng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      - </a:t>
            </a:r>
            <a:r>
              <a:rPr lang="ru-RU" sz="2000" u="sng" dirty="0" err="1" smtClean="0">
                <a:solidFill>
                  <a:schemeClr val="tx1"/>
                </a:solidFill>
              </a:rPr>
              <a:t>виховувати</a:t>
            </a:r>
            <a:r>
              <a:rPr lang="ru-RU" sz="2000" u="sng" dirty="0" smtClean="0">
                <a:solidFill>
                  <a:schemeClr val="tx1"/>
                </a:solidFill>
              </a:rPr>
              <a:t> на </a:t>
            </a:r>
            <a:r>
              <a:rPr lang="ru-RU" sz="2000" u="sng" dirty="0" err="1" smtClean="0">
                <a:solidFill>
                  <a:schemeClr val="tx1"/>
                </a:solidFill>
              </a:rPr>
              <a:t>кращих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зразках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і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традиціях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світової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культури</a:t>
            </a:r>
            <a:r>
              <a:rPr lang="ru-RU" sz="2000" u="sng" dirty="0" smtClean="0">
                <a:solidFill>
                  <a:schemeClr val="tx1"/>
                </a:solidFill>
              </a:rPr>
              <a:t> та               </a:t>
            </a:r>
            <a:r>
              <a:rPr lang="ru-RU" sz="2000" u="sng" dirty="0" err="1" smtClean="0">
                <a:solidFill>
                  <a:schemeClr val="tx1"/>
                </a:solidFill>
              </a:rPr>
              <a:t>загальноприйнятої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</a:rPr>
              <a:t>моралі</a:t>
            </a:r>
            <a:r>
              <a:rPr lang="ru-RU" sz="2000" u="sng" dirty="0" smtClean="0">
                <a:solidFill>
                  <a:schemeClr val="tx1"/>
                </a:solidFill>
              </a:rPr>
              <a:t>.</a:t>
            </a:r>
            <a:endParaRPr lang="uk-UA" sz="2000" u="sng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714357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   Навчаючи учнів фізики і математики,        ставлю за мету:</a:t>
            </a:r>
          </a:p>
          <a:p>
            <a:endParaRPr lang="uk-UA" sz="2800" b="1" i="1" dirty="0" smtClean="0">
              <a:solidFill>
                <a:srgbClr val="FF0000"/>
              </a:solidFill>
            </a:endParaRP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home\Pictures\загружено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00042"/>
            <a:ext cx="120967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-1000164" y="285728"/>
            <a:ext cx="11001452" cy="6858000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r>
              <a:rPr lang="uk-UA" dirty="0" smtClean="0"/>
              <a:t>в</a:t>
            </a:r>
            <a:endParaRPr lang="uk-UA" dirty="0"/>
          </a:p>
        </p:txBody>
      </p:sp>
      <p:pic>
        <p:nvPicPr>
          <p:cNvPr id="1026" name="Picture 2" descr="D:\фото\Новая папка\DSC06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4429156" cy="37504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1357298"/>
            <a:ext cx="724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Для досягнення мети використовую різні форми проведення уроку: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2571744"/>
            <a:ext cx="2780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pPr>
              <a:buFontTx/>
              <a:buChar char="-"/>
            </a:pPr>
            <a:r>
              <a:rPr lang="uk-UA" sz="2000" dirty="0" smtClean="0"/>
              <a:t>творчі міні-лабораторії;</a:t>
            </a:r>
          </a:p>
          <a:p>
            <a:pPr>
              <a:buFontTx/>
              <a:buChar char="-"/>
            </a:pPr>
            <a:r>
              <a:rPr lang="uk-UA" sz="2000" dirty="0" smtClean="0"/>
              <a:t>уроки-дослідження;</a:t>
            </a:r>
          </a:p>
          <a:p>
            <a:pPr>
              <a:buFontTx/>
              <a:buChar char="-"/>
            </a:pPr>
            <a:r>
              <a:rPr lang="uk-UA" sz="2000" dirty="0" smtClean="0"/>
              <a:t>уроки-змагання;</a:t>
            </a:r>
          </a:p>
          <a:p>
            <a:pPr>
              <a:buFontTx/>
              <a:buChar char="-"/>
            </a:pPr>
            <a:r>
              <a:rPr lang="uk-UA" sz="2000" dirty="0" smtClean="0"/>
              <a:t>уроки-суди;</a:t>
            </a:r>
          </a:p>
          <a:p>
            <a:pPr>
              <a:buFontTx/>
              <a:buChar char="-"/>
            </a:pPr>
            <a:r>
              <a:rPr lang="uk-UA" sz="2000" dirty="0" smtClean="0"/>
              <a:t>уроки-конференції;</a:t>
            </a:r>
          </a:p>
          <a:p>
            <a:pPr>
              <a:buFontTx/>
              <a:buChar char="-"/>
            </a:pPr>
            <a:r>
              <a:rPr lang="uk-UA" sz="2000" dirty="0" smtClean="0"/>
              <a:t>уроки-гри;</a:t>
            </a:r>
          </a:p>
          <a:p>
            <a:pPr>
              <a:buFontTx/>
              <a:buChar char="-"/>
            </a:pPr>
            <a:r>
              <a:rPr lang="uk-UA" sz="2000" dirty="0" err="1" smtClean="0"/>
              <a:t>уроки-інтерв</a:t>
            </a:r>
            <a:r>
              <a:rPr lang="en-US" sz="2000" dirty="0" smtClean="0"/>
              <a:t>’</a:t>
            </a:r>
            <a:r>
              <a:rPr lang="uk-UA" sz="2000" dirty="0" smtClean="0"/>
              <a:t>ю;</a:t>
            </a:r>
          </a:p>
          <a:p>
            <a:pPr>
              <a:buFontTx/>
              <a:buChar char="-"/>
            </a:pPr>
            <a:r>
              <a:rPr lang="uk-UA" sz="2000" smtClean="0"/>
              <a:t>уроки-подорожі;</a:t>
            </a:r>
            <a:endParaRPr lang="uk-UA" sz="2000" dirty="0" smtClean="0"/>
          </a:p>
          <a:p>
            <a:pPr>
              <a:buFontTx/>
              <a:buChar char="-"/>
            </a:pPr>
            <a:r>
              <a:rPr lang="uk-UA" sz="2000" dirty="0" smtClean="0"/>
              <a:t>уроки-диспути;</a:t>
            </a:r>
          </a:p>
          <a:p>
            <a:pPr>
              <a:buFontTx/>
              <a:buChar char="-"/>
            </a:pPr>
            <a:r>
              <a:rPr lang="uk-UA" sz="2000" dirty="0" smtClean="0"/>
              <a:t>інтегровані уроки;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dirty="0" smtClean="0"/>
              <a:t>‘</a:t>
            </a:r>
            <a:endParaRPr lang="uk-UA" dirty="0" smtClean="0"/>
          </a:p>
        </p:txBody>
      </p:sp>
      <p:pic>
        <p:nvPicPr>
          <p:cNvPr id="4099" name="Picture 3" descr="C:\Users\home\Pictures\загружено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11239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Використання елементів інноваційних технологій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home\Desktop\ФОТО л.д\DCFC0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038600" cy="2528884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>
            <a:off x="4000496" y="2000240"/>
            <a:ext cx="5286412" cy="4643470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264318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Мозковий штурм</a:t>
            </a:r>
            <a:endParaRPr lang="uk-U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307181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 Робота в малих групах,в  парах</a:t>
            </a:r>
            <a:endParaRPr lang="uk-U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371475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Мікрофон</a:t>
            </a:r>
            <a:endParaRPr lang="uk-U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407194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 Елементи сегментного     навчання</a:t>
            </a:r>
            <a:endParaRPr lang="uk-UA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478632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Ситуативні колізії</a:t>
            </a:r>
            <a:endParaRPr lang="uk-UA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514351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Ажурна пилка</a:t>
            </a:r>
            <a:endParaRPr lang="uk-UA" sz="2000" b="1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57158" y="4572008"/>
            <a:ext cx="4000528" cy="178595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Креативна  особистість,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здатність до творчого нестандартного мислення-головна умова розвитку сучасного суспільства.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557214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Проектні технології</a:t>
            </a:r>
            <a:endParaRPr lang="uk-UA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59293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600076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ІКТ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-857288" y="0"/>
            <a:ext cx="10930014" cy="6858000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Результати діяльності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фото\Новая папка\IMG_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5238787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1928802"/>
            <a:ext cx="350043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i="1" dirty="0" smtClean="0"/>
          </a:p>
          <a:p>
            <a:endParaRPr lang="uk-UA" sz="2800" b="1" i="1" dirty="0" smtClean="0"/>
          </a:p>
          <a:p>
            <a:endParaRPr lang="uk-UA" sz="2800" i="1" dirty="0" smtClean="0"/>
          </a:p>
          <a:p>
            <a:endParaRPr lang="uk-UA" sz="2800" i="1" dirty="0" smtClean="0"/>
          </a:p>
          <a:p>
            <a:r>
              <a:rPr lang="uk-UA" sz="2800" b="1" i="1" dirty="0" smtClean="0"/>
              <a:t>К</a:t>
            </a:r>
            <a:r>
              <a:rPr lang="uk-UA" sz="2700" b="1" i="1" dirty="0" smtClean="0"/>
              <a:t>ожного</a:t>
            </a:r>
            <a:r>
              <a:rPr lang="uk-UA" sz="2700" i="1" dirty="0" smtClean="0"/>
              <a:t> </a:t>
            </a:r>
            <a:r>
              <a:rPr lang="uk-UA" sz="2700" b="1" i="1" dirty="0" smtClean="0"/>
              <a:t>року учні школи є учасниками і переможцями Всеукраїнських конкурсів</a:t>
            </a:r>
            <a:endParaRPr lang="en-US" sz="2700" b="1" i="1" dirty="0" smtClean="0"/>
          </a:p>
          <a:p>
            <a:r>
              <a:rPr lang="uk-UA" sz="2700" b="1" i="1" dirty="0" err="1" smtClean="0"/>
              <a:t>”Левеня”</a:t>
            </a:r>
            <a:r>
              <a:rPr lang="uk-UA" sz="2700" b="1" i="1" dirty="0" smtClean="0"/>
              <a:t>,</a:t>
            </a:r>
            <a:r>
              <a:rPr lang="uk-UA" sz="2700" b="1" i="1" dirty="0" err="1" smtClean="0"/>
              <a:t>”Кенгуру”</a:t>
            </a:r>
            <a:r>
              <a:rPr lang="uk-UA" sz="2700" b="1" i="1" dirty="0" smtClean="0"/>
              <a:t>.</a:t>
            </a:r>
          </a:p>
          <a:p>
            <a:endParaRPr lang="uk-UA" sz="2700" b="1" i="1" dirty="0" smtClean="0"/>
          </a:p>
          <a:p>
            <a:endParaRPr lang="uk-UA" sz="2700" b="1" i="1" dirty="0" smtClean="0"/>
          </a:p>
          <a:p>
            <a:endParaRPr lang="uk-UA" sz="2700" b="1" i="1" dirty="0" smtClean="0"/>
          </a:p>
          <a:p>
            <a:endParaRPr lang="uk-UA" sz="2700" b="1" i="1" dirty="0"/>
          </a:p>
        </p:txBody>
      </p:sp>
      <p:pic>
        <p:nvPicPr>
          <p:cNvPr id="2052" name="Picture 4" descr="http://t2.gstatic.com/images?q=tbn:ANd9GcRfWyJKkgqmZ_wjHDJyID8Azw_YKnct7XD94yTbgIdf417Ra2bcJ2TTjp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242889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-928726" y="0"/>
            <a:ext cx="11001452" cy="6858000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142976" y="1142984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Учасники і переможці Всеукраїнської предметної олімпіади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“Олімпус”</a:t>
            </a:r>
            <a:r>
              <a:rPr lang="uk-UA" sz="2800" b="1" i="1" dirty="0" smtClean="0">
                <a:solidFill>
                  <a:srgbClr val="FF0000"/>
                </a:solidFill>
              </a:rPr>
              <a:t> з фізики. Осіння сесія 2013р.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фото\Новая папка\IMG_3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6643734" cy="4214867"/>
          </a:xfrm>
          <a:prstGeom prst="rect">
            <a:avLst/>
          </a:prstGeom>
          <a:noFill/>
        </p:spPr>
      </p:pic>
      <p:pic>
        <p:nvPicPr>
          <p:cNvPr id="6146" name="Picture 2" descr="C:\Users\home\Pictures\загружено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"/>
            <a:ext cx="2786082" cy="85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-214346" y="357166"/>
            <a:ext cx="9358346" cy="6643710"/>
          </a:xfrm>
          <a:prstGeom prst="ribbon">
            <a:avLst>
              <a:gd name="adj1" fmla="val 5775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8" name="Picture 2" descr="C:\Users\home\Pictures\загружено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1171575" cy="11525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928670"/>
            <a:ext cx="471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Участь в районних олімпіадах з</a:t>
            </a:r>
          </a:p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фізики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71670" y="2285992"/>
          <a:ext cx="4929224" cy="439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306"/>
                <a:gridCol w="1125150"/>
                <a:gridCol w="1339462"/>
                <a:gridCol w="1232306"/>
              </a:tblGrid>
              <a:tr h="101799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baseline="0" dirty="0" smtClean="0"/>
                        <a:t>   Місце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sz="1600" dirty="0" smtClean="0"/>
                        <a:t>Місце</a:t>
                      </a:r>
                      <a:r>
                        <a:rPr lang="uk-UA" sz="1600" baseline="0" dirty="0" smtClean="0"/>
                        <a:t>  серед  сільських шкіл</a:t>
                      </a:r>
                      <a:endParaRPr lang="uk-UA" sz="1600" dirty="0"/>
                    </a:p>
                  </a:txBody>
                  <a:tcPr/>
                </a:tc>
              </a:tr>
              <a:tr h="1017992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2011-2012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    </a:t>
                      </a:r>
                      <a:r>
                        <a:rPr lang="en-US" dirty="0" smtClean="0"/>
                        <a:t>III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I</a:t>
                      </a:r>
                      <a:endParaRPr lang="uk-UA" dirty="0"/>
                    </a:p>
                  </a:txBody>
                  <a:tcPr/>
                </a:tc>
              </a:tr>
              <a:tr h="1017992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2012-2013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III</a:t>
                      </a:r>
                    </a:p>
                    <a:p>
                      <a:r>
                        <a:rPr lang="en-US" baseline="0" dirty="0" smtClean="0"/>
                        <a:t>      </a:t>
                      </a:r>
                    </a:p>
                    <a:p>
                      <a:r>
                        <a:rPr lang="en-US" baseline="0" dirty="0" smtClean="0"/>
                        <a:t>     III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8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     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II</a:t>
                      </a:r>
                      <a:endParaRPr lang="uk-UA" dirty="0"/>
                    </a:p>
                  </a:txBody>
                  <a:tcPr/>
                </a:tc>
              </a:tr>
              <a:tr h="1017992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2013-2014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III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III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5984" y="235743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Навчальний рік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2844" y="214290"/>
            <a:ext cx="8858312" cy="1214446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Результати моніторингу з фізики в 10 класі</a:t>
            </a:r>
            <a:endParaRPr lang="uk-UA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397000"/>
          <a:ext cx="6786610" cy="37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357554" y="5072074"/>
          <a:ext cx="1928826" cy="178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596" y="5214950"/>
          <a:ext cx="2786082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929190" y="5000636"/>
          <a:ext cx="3714776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42910" y="214290"/>
            <a:ext cx="7858180" cy="100013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42860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Результати моніторингу з алгебри в 10 класі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1397000"/>
          <a:ext cx="6000792" cy="324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5" name="Picture 3" descr="C:\Users\home\Pictures\загружено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86256"/>
            <a:ext cx="2571768" cy="235745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0" y="4929198"/>
          <a:ext cx="2714612" cy="16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71604" y="4857760"/>
          <a:ext cx="3500462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000364" y="4857760"/>
          <a:ext cx="3048000" cy="174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0"/>
            <a:ext cx="9144000" cy="1571636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714348" y="500042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</a:rPr>
              <a:t>Позакласна робота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фото\Новая папка\DSC06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18"/>
            <a:ext cx="4238656" cy="2786082"/>
          </a:xfrm>
          <a:prstGeom prst="rect">
            <a:avLst/>
          </a:prstGeom>
          <a:noFill/>
        </p:spPr>
      </p:pic>
      <p:pic>
        <p:nvPicPr>
          <p:cNvPr id="1028" name="Picture 4" descr="D:\фото\Новая папка\DSC03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214842" cy="2500330"/>
          </a:xfrm>
          <a:prstGeom prst="rect">
            <a:avLst/>
          </a:prstGeom>
          <a:noFill/>
        </p:spPr>
      </p:pic>
      <p:sp>
        <p:nvSpPr>
          <p:cNvPr id="7" name="Вертикальный свиток 6"/>
          <p:cNvSpPr/>
          <p:nvPr/>
        </p:nvSpPr>
        <p:spPr>
          <a:xfrm>
            <a:off x="4071934" y="1357298"/>
            <a:ext cx="5357850" cy="550070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5000628" y="2285992"/>
            <a:ext cx="371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Тижні фізики і математики.</a:t>
            </a:r>
          </a:p>
          <a:p>
            <a:r>
              <a:rPr lang="uk-UA" sz="2800" dirty="0" smtClean="0"/>
              <a:t>Тематичні вечори.</a:t>
            </a:r>
          </a:p>
          <a:p>
            <a:r>
              <a:rPr lang="uk-UA" sz="2800" dirty="0" smtClean="0"/>
              <a:t>Вікторини.</a:t>
            </a:r>
          </a:p>
          <a:p>
            <a:r>
              <a:rPr lang="uk-UA" sz="2800" dirty="0" err="1" smtClean="0"/>
              <a:t>Брейн-ринги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Урочисті лінійки.</a:t>
            </a:r>
          </a:p>
          <a:p>
            <a:r>
              <a:rPr lang="uk-UA" sz="2800" dirty="0" smtClean="0"/>
              <a:t>КВК.</a:t>
            </a:r>
          </a:p>
          <a:p>
            <a:r>
              <a:rPr lang="uk-UA" sz="2800" dirty="0" smtClean="0"/>
              <a:t>Усні журнали.</a:t>
            </a:r>
          </a:p>
          <a:p>
            <a:r>
              <a:rPr lang="uk-UA" sz="2800" dirty="0" smtClean="0"/>
              <a:t>Екскурсії.</a:t>
            </a:r>
            <a:endParaRPr lang="uk-UA" sz="2800" dirty="0"/>
          </a:p>
        </p:txBody>
      </p:sp>
      <p:pic>
        <p:nvPicPr>
          <p:cNvPr id="1030" name="Picture 6" descr="C:\Users\home\Pictures\загружено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4287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0" y="0"/>
            <a:ext cx="9144000" cy="7072338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1" name="Picture 3" descr="D:\фото\Новая папка\DSC06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976748" cy="3143273"/>
          </a:xfrm>
          <a:prstGeom prst="rect">
            <a:avLst/>
          </a:prstGeom>
          <a:noFill/>
        </p:spPr>
      </p:pic>
      <p:pic>
        <p:nvPicPr>
          <p:cNvPr id="2052" name="Picture 4" descr="D:\фото\Новая папка\DSC06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3"/>
            <a:ext cx="4357685" cy="3071833"/>
          </a:xfrm>
          <a:prstGeom prst="rect">
            <a:avLst/>
          </a:prstGeom>
          <a:noFill/>
        </p:spPr>
      </p:pic>
      <p:pic>
        <p:nvPicPr>
          <p:cNvPr id="2053" name="Picture 5" descr="D:\фото\Новая папка\DSC07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381499" cy="3429000"/>
          </a:xfrm>
          <a:prstGeom prst="rect">
            <a:avLst/>
          </a:prstGeom>
          <a:noFill/>
        </p:spPr>
      </p:pic>
      <p:pic>
        <p:nvPicPr>
          <p:cNvPr id="2054" name="Picture 6" descr="D:\фото\Новая папка\DSC07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429000"/>
            <a:ext cx="400052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571472" y="142852"/>
            <a:ext cx="7858180" cy="7500966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785918" y="1071546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Зміст презентації: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857356" y="1714488"/>
            <a:ext cx="2214578" cy="1571636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1.Моя </a:t>
            </a:r>
            <a:r>
              <a:rPr lang="uk-UA" b="1" dirty="0" err="1" smtClean="0">
                <a:solidFill>
                  <a:schemeClr val="tx1"/>
                </a:solidFill>
              </a:rPr>
              <a:t>“Візитна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картка”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5143504" y="1785926"/>
            <a:ext cx="2286016" cy="1500198"/>
          </a:xfrm>
          <a:prstGeom prst="hex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/>
                </a:solidFill>
              </a:rPr>
              <a:t>2.Проблема,над якою працюю</a:t>
            </a:r>
            <a:r>
              <a:rPr lang="uk-UA" b="1" dirty="0" smtClean="0"/>
              <a:t>.</a:t>
            </a:r>
            <a:endParaRPr lang="uk-UA" b="1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1857356" y="3429000"/>
            <a:ext cx="2286016" cy="157163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3.Науково-методична </a:t>
            </a:r>
            <a:r>
              <a:rPr lang="uk-UA" b="1" dirty="0" err="1" smtClean="0"/>
              <a:t>діяль.ість</a:t>
            </a:r>
            <a:r>
              <a:rPr lang="uk-UA" b="1" dirty="0" smtClean="0"/>
              <a:t>.</a:t>
            </a:r>
            <a:endParaRPr lang="uk-UA" b="1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5072066" y="3429000"/>
            <a:ext cx="2357454" cy="1571636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4.Результати педагогічної діяльності.</a:t>
            </a:r>
            <a:endParaRPr lang="uk-UA" b="1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3428992" y="5072074"/>
            <a:ext cx="2357454" cy="150019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5.Позакласна робота.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-285784" y="0"/>
            <a:ext cx="9144000" cy="700090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D:\фото\Новая папка\IMG_3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000528" cy="3143272"/>
          </a:xfrm>
          <a:prstGeom prst="rect">
            <a:avLst/>
          </a:prstGeom>
          <a:noFill/>
        </p:spPr>
      </p:pic>
      <p:pic>
        <p:nvPicPr>
          <p:cNvPr id="3075" name="Picture 3" descr="D:\фото\Новая папка\SlA8-vhHB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4000528" cy="3429000"/>
          </a:xfrm>
          <a:prstGeom prst="rect">
            <a:avLst/>
          </a:prstGeom>
          <a:noFill/>
        </p:spPr>
      </p:pic>
      <p:pic>
        <p:nvPicPr>
          <p:cNvPr id="3076" name="Picture 4" descr="D:\фото\Новая папка\Фото0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214842" cy="3071834"/>
          </a:xfrm>
          <a:prstGeom prst="rect">
            <a:avLst/>
          </a:prstGeom>
          <a:noFill/>
        </p:spPr>
      </p:pic>
      <p:pic>
        <p:nvPicPr>
          <p:cNvPr id="3077" name="Picture 5" descr="D:\фото\Новая папка\Фото0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364333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:\фото\Новая папка\Фото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500594" cy="6242304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4500562" y="285728"/>
            <a:ext cx="4929222" cy="6215106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5429256" y="1142984"/>
            <a:ext cx="3143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…Я народилась  із зернятком на долоні…</a:t>
            </a:r>
          </a:p>
          <a:p>
            <a:r>
              <a:rPr lang="uk-UA" sz="3200" i="1" dirty="0" smtClean="0"/>
              <a:t>Засію ним малі дитячі душі… </a:t>
            </a:r>
          </a:p>
          <a:p>
            <a:r>
              <a:rPr lang="uk-UA" sz="3200" i="1" dirty="0" smtClean="0"/>
              <a:t>Хай цвітом буйним зерно проросте!</a:t>
            </a:r>
            <a:endParaRPr lang="uk-UA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815013" y="1920875"/>
            <a:ext cx="3328987" cy="4651375"/>
          </a:xfrm>
        </p:spPr>
        <p:txBody>
          <a:bodyPr>
            <a:normAutofit/>
          </a:bodyPr>
          <a:lstStyle/>
          <a:p>
            <a:endParaRPr lang="en-US" sz="3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3600" i="1" dirty="0" smtClean="0">
                <a:solidFill>
                  <a:schemeClr val="tx2">
                    <a:lumMod val="50000"/>
                  </a:schemeClr>
                </a:solidFill>
              </a:rPr>
              <a:t>Моя рідна школа.</a:t>
            </a:r>
          </a:p>
          <a:p>
            <a:r>
              <a:rPr lang="uk-UA" sz="3600" i="1" dirty="0" smtClean="0">
                <a:solidFill>
                  <a:schemeClr val="tx2">
                    <a:lumMod val="50000"/>
                  </a:schemeClr>
                </a:solidFill>
              </a:rPr>
              <a:t>Школа, в якій я навчалась.</a:t>
            </a:r>
          </a:p>
          <a:p>
            <a:r>
              <a:rPr lang="uk-UA" sz="3600" i="1" dirty="0" smtClean="0">
                <a:solidFill>
                  <a:schemeClr val="tx2">
                    <a:lumMod val="50000"/>
                  </a:schemeClr>
                </a:solidFill>
              </a:rPr>
              <a:t>Школа, в якій я працюю.</a:t>
            </a:r>
            <a:endParaRPr lang="uk-UA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ЛГІ 001"/>
          <p:cNvPicPr>
            <a:picLocks noChangeAspect="1" noChangeArrowheads="1"/>
          </p:cNvPicPr>
          <p:nvPr/>
        </p:nvPicPr>
        <p:blipFill>
          <a:blip r:embed="rId2"/>
          <a:srcRect l="1849" t="851" b="49271"/>
          <a:stretch>
            <a:fillRect/>
          </a:stretch>
        </p:blipFill>
        <p:spPr bwMode="auto">
          <a:xfrm>
            <a:off x="500034" y="1928802"/>
            <a:ext cx="4714908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0" y="-285776"/>
            <a:ext cx="9144000" cy="2286016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42910" y="428604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Загальноосвітня школа </a:t>
            </a:r>
            <a:r>
              <a:rPr lang="en-US" sz="3200" b="1" i="1" dirty="0" smtClean="0">
                <a:solidFill>
                  <a:srgbClr val="FF0000"/>
                </a:solidFill>
              </a:rPr>
              <a:t>I-III c</a:t>
            </a:r>
            <a:r>
              <a:rPr lang="uk-UA" sz="3200" b="1" i="1" dirty="0" err="1" smtClean="0">
                <a:solidFill>
                  <a:srgbClr val="FF0000"/>
                </a:solidFill>
              </a:rPr>
              <a:t>тупенів</a:t>
            </a:r>
            <a:r>
              <a:rPr lang="uk-UA" sz="3200" b="1" i="1" dirty="0" smtClean="0">
                <a:solidFill>
                  <a:srgbClr val="FF0000"/>
                </a:solidFill>
              </a:rPr>
              <a:t> села Городниця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Моя </a:t>
            </a:r>
            <a:r>
              <a:rPr lang="uk-UA" sz="4000" b="1" i="1" dirty="0" err="1" smtClean="0">
                <a:solidFill>
                  <a:srgbClr val="FF0000"/>
                </a:solidFill>
              </a:rPr>
              <a:t>“Візитна</a:t>
            </a:r>
            <a:r>
              <a:rPr lang="uk-UA" sz="4000" b="1" i="1" dirty="0" smtClean="0">
                <a:solidFill>
                  <a:srgbClr val="FF0000"/>
                </a:solidFill>
              </a:rPr>
              <a:t> </a:t>
            </a:r>
            <a:r>
              <a:rPr lang="uk-UA" sz="4000" b="1" i="1" dirty="0" err="1" smtClean="0">
                <a:solidFill>
                  <a:srgbClr val="FF0000"/>
                </a:solidFill>
              </a:rPr>
              <a:t>картка”</a:t>
            </a:r>
            <a:r>
              <a:rPr lang="uk-UA" sz="4000" b="1" i="1" dirty="0" smtClean="0">
                <a:solidFill>
                  <a:srgbClr val="FF0000"/>
                </a:solidFill>
              </a:rPr>
              <a:t>:</a:t>
            </a:r>
            <a:br>
              <a:rPr lang="uk-UA" sz="4000" b="1" i="1" dirty="0" smtClean="0">
                <a:solidFill>
                  <a:srgbClr val="FF0000"/>
                </a:solidFill>
              </a:rPr>
            </a:br>
            <a:r>
              <a:rPr lang="uk-UA" sz="4000" b="1" i="1" dirty="0" err="1" smtClean="0">
                <a:solidFill>
                  <a:srgbClr val="FF0000"/>
                </a:solidFill>
              </a:rPr>
              <a:t>Сталена</a:t>
            </a:r>
            <a:r>
              <a:rPr lang="uk-UA" sz="4000" b="1" i="1" dirty="0" smtClean="0">
                <a:solidFill>
                  <a:srgbClr val="FF0000"/>
                </a:solidFill>
              </a:rPr>
              <a:t> Людмила Дмитрівна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3781452" cy="450931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uk-UA" sz="2400" dirty="0" smtClean="0"/>
          </a:p>
          <a:p>
            <a:r>
              <a:rPr lang="uk-UA" sz="2400" dirty="0" smtClean="0"/>
              <a:t>Дата народження-1</a:t>
            </a:r>
            <a:r>
              <a:rPr lang="uk-UA" sz="2400" dirty="0" smtClean="0">
                <a:latin typeface="+mj-lt"/>
              </a:rPr>
              <a:t>9.02 1957р.</a:t>
            </a:r>
          </a:p>
          <a:p>
            <a:r>
              <a:rPr lang="uk-UA" sz="2400" dirty="0" smtClean="0">
                <a:latin typeface="+mj-lt"/>
              </a:rPr>
              <a:t>Освіта-вища,Тернопільський державний педагогічний інститут</a:t>
            </a:r>
          </a:p>
          <a:p>
            <a:r>
              <a:rPr lang="uk-UA" sz="2400" dirty="0" smtClean="0">
                <a:latin typeface="+mj-lt"/>
              </a:rPr>
              <a:t>Стаж роботи-35р.</a:t>
            </a:r>
          </a:p>
          <a:p>
            <a:r>
              <a:rPr lang="uk-UA" sz="2400" dirty="0" smtClean="0">
                <a:latin typeface="+mj-lt"/>
              </a:rPr>
              <a:t>Категорія-вища, старший </a:t>
            </a:r>
            <a:r>
              <a:rPr lang="uk-UA" sz="2400" dirty="0" smtClean="0">
                <a:latin typeface="+mj-lt"/>
              </a:rPr>
              <a:t>вчитель</a:t>
            </a:r>
            <a:endParaRPr lang="uk-UA" sz="2400" dirty="0" smtClean="0">
              <a:latin typeface="+mj-lt"/>
            </a:endParaRPr>
          </a:p>
          <a:p>
            <a:r>
              <a:rPr lang="uk-UA" sz="2400" dirty="0" smtClean="0">
                <a:latin typeface="+mj-lt"/>
              </a:rPr>
              <a:t>Посада-вчитель фізики </a:t>
            </a:r>
            <a:r>
              <a:rPr lang="uk-UA" sz="2400" smtClean="0">
                <a:latin typeface="+mj-lt"/>
              </a:rPr>
              <a:t>і </a:t>
            </a:r>
            <a:r>
              <a:rPr lang="uk-UA" sz="2400" smtClean="0">
                <a:latin typeface="+mj-lt"/>
              </a:rPr>
              <a:t>математики</a:t>
            </a:r>
            <a:endParaRPr lang="uk-UA" sz="2400" dirty="0">
              <a:latin typeface="+mj-lt"/>
            </a:endParaRPr>
          </a:p>
        </p:txBody>
      </p:sp>
      <p:pic>
        <p:nvPicPr>
          <p:cNvPr id="3" name="Picture 2" descr="D:\фото\Новая папка\Фото03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500462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</a:t>
            </a:r>
            <a:r>
              <a:rPr lang="uk-UA" b="1" i="1" dirty="0" smtClean="0"/>
              <a:t>Життєве кредо: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</a:t>
            </a:r>
            <a:r>
              <a:rPr lang="uk-UA" b="1" dirty="0" smtClean="0">
                <a:solidFill>
                  <a:srgbClr val="FF0000"/>
                </a:solidFill>
              </a:rPr>
              <a:t>Людина починається з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             добра.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85992"/>
            <a:ext cx="8229600" cy="38957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           </a:t>
            </a: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Педагогічне кредо:</a:t>
            </a:r>
          </a:p>
          <a:p>
            <a:pPr>
              <a:buNone/>
            </a:pPr>
            <a:r>
              <a:rPr lang="uk-UA" dirty="0" smtClean="0"/>
              <a:t>                                   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uk-UA" sz="4400" b="1" dirty="0" smtClean="0">
                <a:solidFill>
                  <a:srgbClr val="FF0000"/>
                </a:solidFill>
              </a:rPr>
              <a:t>Серце віддаю </a:t>
            </a:r>
          </a:p>
          <a:p>
            <a:pPr>
              <a:buNone/>
            </a:pPr>
            <a:r>
              <a:rPr lang="uk-UA" sz="4400" b="1" dirty="0" smtClean="0">
                <a:solidFill>
                  <a:srgbClr val="FF0000"/>
                </a:solidFill>
              </a:rPr>
              <a:t>                         дітям.</a:t>
            </a:r>
          </a:p>
          <a:p>
            <a:pPr>
              <a:buNone/>
            </a:pPr>
            <a:r>
              <a:rPr lang="uk-UA" sz="4400" b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uk-UA" sz="2800" b="1" dirty="0" err="1" smtClean="0">
                <a:solidFill>
                  <a:srgbClr val="FF0000"/>
                </a:solidFill>
              </a:rPr>
              <a:t>в.о.сухомлинський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ome\Pictures\загружено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1171575" cy="1152525"/>
          </a:xfrm>
          <a:prstGeom prst="rect">
            <a:avLst/>
          </a:prstGeom>
          <a:noFill/>
        </p:spPr>
      </p:pic>
      <p:pic>
        <p:nvPicPr>
          <p:cNvPr id="3073" name="Picture 1" descr="D:\фото\Новая папка\DSC08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407196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Проблема,над якою працюю: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ФОТО л.д\DCFC0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071678"/>
            <a:ext cx="4857784" cy="442915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sz="4000" b="1" dirty="0" smtClean="0">
                <a:solidFill>
                  <a:srgbClr val="FFFF00"/>
                </a:solidFill>
              </a:rPr>
              <a:t> </a:t>
            </a:r>
          </a:p>
          <a:p>
            <a:endParaRPr lang="uk-UA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143504" y="2214554"/>
            <a:ext cx="71438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Вертикальный свиток 6"/>
          <p:cNvSpPr/>
          <p:nvPr/>
        </p:nvSpPr>
        <p:spPr>
          <a:xfrm rot="10800000" flipV="1">
            <a:off x="4857720" y="2071678"/>
            <a:ext cx="4286280" cy="4429156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Активізація 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пізнавальної 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діяльності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 учнів 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на уроках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 фізики і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 математики.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0"/>
            <a:ext cx="9144000" cy="7572428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знань</a:t>
            </a:r>
            <a:endParaRPr lang="uk-UA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142976" y="1285860"/>
            <a:ext cx="7286676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FF00"/>
                </a:solidFill>
              </a:rPr>
              <a:t>Актуальність проблеми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-71470" y="2000240"/>
            <a:ext cx="9215470" cy="500066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Ян  </a:t>
            </a:r>
            <a:r>
              <a:rPr lang="uk-UA" sz="2400" b="1" dirty="0" err="1" smtClean="0">
                <a:solidFill>
                  <a:schemeClr val="tx1"/>
                </a:solidFill>
              </a:rPr>
              <a:t>Амос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err="1" smtClean="0">
                <a:solidFill>
                  <a:schemeClr val="tx1"/>
                </a:solidFill>
              </a:rPr>
              <a:t>Коменський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err="1" smtClean="0">
                <a:solidFill>
                  <a:schemeClr val="tx1"/>
                </a:solidFill>
              </a:rPr>
              <a:t>“Всіма</a:t>
            </a:r>
            <a:r>
              <a:rPr lang="uk-UA" sz="2400" b="1" dirty="0" smtClean="0">
                <a:solidFill>
                  <a:schemeClr val="tx1"/>
                </a:solidFill>
              </a:rPr>
              <a:t> можливими способами потрібно запалювати в дітях гаряче прагнення до знань, до </a:t>
            </a:r>
            <a:r>
              <a:rPr lang="uk-UA" sz="2400" b="1" dirty="0" err="1" smtClean="0">
                <a:solidFill>
                  <a:schemeClr val="tx1"/>
                </a:solidFill>
              </a:rPr>
              <a:t>навчання.”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Сучасний етап розвитку науки і техніки вимагає підготовки висококваліфікованих спеціалістів у галузі фізики, математики і техніки. Сьогодення вимагає від людини не тільки певної сукупності знань,умінь і навичок, а й уміння  самостійно здобувати й використовувати на практиці нові знання. Основною метою стає максимальний розвиток компетентності особистості. А це вимагає істотного підвищення викладання всіх предметів. в тому числі  фізики і математики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-857288" y="0"/>
            <a:ext cx="10930014" cy="68580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428728" y="1500174"/>
            <a:ext cx="6357982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FF00"/>
                </a:solidFill>
              </a:rPr>
              <a:t>Шляхи реалізації проблеми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8662" y="3643314"/>
            <a:ext cx="2214578" cy="22145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Проблемний метод викладання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57554" y="3643314"/>
            <a:ext cx="2286016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FFFF00"/>
                </a:solidFill>
              </a:rPr>
              <a:t>Особистісно-</a:t>
            </a:r>
            <a:endParaRPr lang="uk-UA" dirty="0" smtClean="0">
              <a:solidFill>
                <a:srgbClr val="FFFF00"/>
              </a:solidFill>
            </a:endParaRP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орієнтована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технологія навчання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57884" y="3714752"/>
            <a:ext cx="2214578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>
                <a:solidFill>
                  <a:srgbClr val="FFFF00"/>
                </a:solidFill>
              </a:rPr>
              <a:t>Використан-</a:t>
            </a:r>
            <a:endParaRPr lang="uk-UA" sz="1600" dirty="0" smtClean="0">
              <a:solidFill>
                <a:srgbClr val="FFFF00"/>
              </a:solidFill>
            </a:endParaRPr>
          </a:p>
          <a:p>
            <a:pPr algn="ctr"/>
            <a:r>
              <a:rPr lang="uk-UA" sz="1600" dirty="0" smtClean="0">
                <a:solidFill>
                  <a:srgbClr val="FFFF00"/>
                </a:solidFill>
              </a:rPr>
              <a:t>  </a:t>
            </a:r>
            <a:r>
              <a:rPr lang="uk-UA" sz="1600" dirty="0" err="1" smtClean="0">
                <a:solidFill>
                  <a:srgbClr val="FFFF00"/>
                </a:solidFill>
              </a:rPr>
              <a:t>ня</a:t>
            </a:r>
            <a:r>
              <a:rPr lang="uk-UA" sz="1600" dirty="0" smtClean="0">
                <a:solidFill>
                  <a:srgbClr val="FFFF00"/>
                </a:solidFill>
              </a:rPr>
              <a:t>   інноваційних технологій</a:t>
            </a:r>
            <a:endParaRPr lang="uk-UA" sz="1600" dirty="0">
              <a:solidFill>
                <a:srgbClr val="FFFF00"/>
              </a:solidFill>
            </a:endParaRPr>
          </a:p>
        </p:txBody>
      </p:sp>
      <p:pic>
        <p:nvPicPr>
          <p:cNvPr id="5123" name="Picture 3" descr="C:\Users\home\Pictures\загружено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11715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704088"/>
            <a:ext cx="8543956" cy="11430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Науково-методична робота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857364"/>
            <a:ext cx="4114800" cy="4857783"/>
          </a:xfrm>
          <a:solidFill>
            <a:schemeClr val="accent2"/>
          </a:solidFill>
        </p:spPr>
        <p:txBody>
          <a:bodyPr/>
          <a:lstStyle/>
          <a:p>
            <a:endParaRPr lang="uk-UA" sz="2800" dirty="0" smtClean="0"/>
          </a:p>
          <a:p>
            <a:r>
              <a:rPr lang="uk-UA" sz="2800" dirty="0" smtClean="0"/>
              <a:t>1.Керівник районного </a:t>
            </a:r>
            <a:r>
              <a:rPr lang="uk-UA" sz="2800" dirty="0" err="1" smtClean="0"/>
              <a:t>методоб</a:t>
            </a:r>
            <a:r>
              <a:rPr lang="en-US" sz="2800" dirty="0" smtClean="0"/>
              <a:t>’</a:t>
            </a:r>
            <a:r>
              <a:rPr lang="uk-UA" sz="2800" dirty="0" smtClean="0"/>
              <a:t>єднання вчителів фізики.            </a:t>
            </a:r>
          </a:p>
          <a:p>
            <a:r>
              <a:rPr lang="uk-UA" sz="2700" dirty="0" smtClean="0"/>
              <a:t>2.Участь у роботі</a:t>
            </a:r>
            <a:r>
              <a:rPr lang="en-US" sz="2700" dirty="0" smtClean="0"/>
              <a:t> </a:t>
            </a:r>
            <a:r>
              <a:rPr lang="uk-UA" sz="2700" dirty="0" smtClean="0"/>
              <a:t>ММО.</a:t>
            </a:r>
          </a:p>
          <a:p>
            <a:r>
              <a:rPr lang="uk-UA" sz="2700" dirty="0" smtClean="0"/>
              <a:t>3.Проведення </a:t>
            </a:r>
            <a:r>
              <a:rPr lang="uk-UA" sz="2700" dirty="0" err="1" smtClean="0"/>
              <a:t>відкри-</a:t>
            </a:r>
            <a:r>
              <a:rPr lang="uk-UA" sz="2700" dirty="0" smtClean="0"/>
              <a:t>       тих уроків.</a:t>
            </a:r>
            <a:endParaRPr lang="en-US" sz="27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9" name="Picture 5" descr="D:\фото\Новая папка\DSC06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285992"/>
            <a:ext cx="435768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BD0D9"/>
      </a:accent2>
      <a:accent3>
        <a:srgbClr val="10CF9B"/>
      </a:accent3>
      <a:accent4>
        <a:srgbClr val="009DD9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570</Words>
  <Application>Microsoft Office PowerPoint</Application>
  <PresentationFormat>Экран (4:3)</PresentationFormat>
  <Paragraphs>188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Презентація   роботи</vt:lpstr>
      <vt:lpstr>Слайд 2</vt:lpstr>
      <vt:lpstr>Слайд 3</vt:lpstr>
      <vt:lpstr>Моя “Візитна картка”: Сталена Людмила Дмитрівна</vt:lpstr>
      <vt:lpstr>                                               Життєве кредо:              Людина починається з               добра.</vt:lpstr>
      <vt:lpstr>Проблема,над якою працюю:</vt:lpstr>
      <vt:lpstr>Слайд 7</vt:lpstr>
      <vt:lpstr>Слайд 8</vt:lpstr>
      <vt:lpstr>Науково-методична робота</vt:lpstr>
      <vt:lpstr>Слайд 10</vt:lpstr>
      <vt:lpstr>Слайд 11</vt:lpstr>
      <vt:lpstr>Використання елементів інноваційних технологій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175</cp:revision>
  <dcterms:created xsi:type="dcterms:W3CDTF">2014-02-20T14:15:37Z</dcterms:created>
  <dcterms:modified xsi:type="dcterms:W3CDTF">2014-03-30T13:40:09Z</dcterms:modified>
</cp:coreProperties>
</file>